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758" r:id="rId2"/>
    <p:sldId id="861" r:id="rId3"/>
    <p:sldId id="858" r:id="rId4"/>
    <p:sldId id="862" r:id="rId5"/>
    <p:sldId id="859" r:id="rId6"/>
    <p:sldId id="860" r:id="rId7"/>
    <p:sldId id="863" r:id="rId8"/>
    <p:sldId id="864" r:id="rId9"/>
    <p:sldId id="865"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87" autoAdjust="0"/>
    <p:restoredTop sz="82194" autoAdjust="0"/>
  </p:normalViewPr>
  <p:slideViewPr>
    <p:cSldViewPr>
      <p:cViewPr varScale="1">
        <p:scale>
          <a:sx n="202" d="100"/>
          <a:sy n="202" d="100"/>
        </p:scale>
        <p:origin x="182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11/9/19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28954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370157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182711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335220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20492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codependenciaemocional.blogspot.com/2011/02/san-valentin-y-la-depresion.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389EDBD-0329-174F-927C-668AB7E2D05F}"/>
              </a:ext>
            </a:extLst>
          </p:cNvPr>
          <p:cNvGraphicFramePr>
            <a:graphicFrameLocks noGrp="1"/>
          </p:cNvGraphicFramePr>
          <p:nvPr>
            <p:extLst>
              <p:ext uri="{D42A27DB-BD31-4B8C-83A1-F6EECF244321}">
                <p14:modId xmlns:p14="http://schemas.microsoft.com/office/powerpoint/2010/main" val="1773558233"/>
              </p:ext>
            </p:extLst>
          </p:nvPr>
        </p:nvGraphicFramePr>
        <p:xfrm>
          <a:off x="17748" y="9880"/>
          <a:ext cx="9108504" cy="5486400"/>
        </p:xfrm>
        <a:graphic>
          <a:graphicData uri="http://schemas.openxmlformats.org/drawingml/2006/table">
            <a:tbl>
              <a:tblPr firstRow="1" bandRow="1">
                <a:tableStyleId>{5C22544A-7EE6-4342-B048-85BDC9FD1C3A}</a:tableStyleId>
              </a:tblPr>
              <a:tblGrid>
                <a:gridCol w="2682044">
                  <a:extLst>
                    <a:ext uri="{9D8B030D-6E8A-4147-A177-3AD203B41FA5}">
                      <a16:colId xmlns:a16="http://schemas.microsoft.com/office/drawing/2014/main" val="2779004632"/>
                    </a:ext>
                  </a:extLst>
                </a:gridCol>
                <a:gridCol w="2948135">
                  <a:extLst>
                    <a:ext uri="{9D8B030D-6E8A-4147-A177-3AD203B41FA5}">
                      <a16:colId xmlns:a16="http://schemas.microsoft.com/office/drawing/2014/main" val="1860712855"/>
                    </a:ext>
                  </a:extLst>
                </a:gridCol>
                <a:gridCol w="3478325">
                  <a:extLst>
                    <a:ext uri="{9D8B030D-6E8A-4147-A177-3AD203B41FA5}">
                      <a16:colId xmlns:a16="http://schemas.microsoft.com/office/drawing/2014/main" val="1300492835"/>
                    </a:ext>
                  </a:extLst>
                </a:gridCol>
              </a:tblGrid>
              <a:tr h="0">
                <a:tc>
                  <a:txBody>
                    <a:bodyPr/>
                    <a:lstStyle/>
                    <a:p>
                      <a:pPr algn="ctr"/>
                      <a:r>
                        <a:rPr lang="en-AU" sz="2400" dirty="0">
                          <a:ln w="6350">
                            <a:solidFill>
                              <a:schemeClr val="tx1"/>
                            </a:solidFill>
                          </a:ln>
                        </a:rPr>
                        <a:t>Visits</a:t>
                      </a:r>
                    </a:p>
                  </a:txBody>
                  <a:tcPr/>
                </a:tc>
                <a:tc>
                  <a:txBody>
                    <a:bodyPr/>
                    <a:lstStyle/>
                    <a:p>
                      <a:pPr algn="ctr"/>
                      <a:r>
                        <a:rPr lang="en-AU" sz="2400" dirty="0">
                          <a:ln w="6350">
                            <a:solidFill>
                              <a:schemeClr val="tx1"/>
                            </a:solidFill>
                          </a:ln>
                        </a:rPr>
                        <a:t>Paul’s Letters</a:t>
                      </a:r>
                    </a:p>
                  </a:txBody>
                  <a:tcPr/>
                </a:tc>
                <a:tc>
                  <a:txBody>
                    <a:bodyPr/>
                    <a:lstStyle/>
                    <a:p>
                      <a:pPr algn="ctr"/>
                      <a:r>
                        <a:rPr lang="en-AU" sz="2400" dirty="0">
                          <a:ln w="6350">
                            <a:solidFill>
                              <a:schemeClr val="tx1"/>
                            </a:solidFill>
                          </a:ln>
                        </a:rPr>
                        <a:t>Other</a:t>
                      </a:r>
                    </a:p>
                  </a:txBody>
                  <a:tcPr/>
                </a:tc>
                <a:extLst>
                  <a:ext uri="{0D108BD9-81ED-4DB2-BD59-A6C34878D82A}">
                    <a16:rowId xmlns:a16="http://schemas.microsoft.com/office/drawing/2014/main" val="2471623347"/>
                  </a:ext>
                </a:extLst>
              </a:tr>
              <a:tr h="0">
                <a:tc>
                  <a:txBody>
                    <a:bodyPr/>
                    <a:lstStyle/>
                    <a:p>
                      <a:r>
                        <a:rPr lang="en-AU" dirty="0"/>
                        <a:t>First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2237134452"/>
                  </a:ext>
                </a:extLst>
              </a:tr>
              <a:tr h="0">
                <a:tc>
                  <a:txBody>
                    <a:bodyPr/>
                    <a:lstStyle/>
                    <a:p>
                      <a:endParaRPr lang="en-AU" dirty="0"/>
                    </a:p>
                  </a:txBody>
                  <a:tcPr/>
                </a:tc>
                <a:tc>
                  <a:txBody>
                    <a:bodyPr/>
                    <a:lstStyle/>
                    <a:p>
                      <a:pPr algn="ctr"/>
                      <a:r>
                        <a:rPr lang="en-AU" dirty="0"/>
                        <a:t>“Previous Letter”</a:t>
                      </a:r>
                    </a:p>
                  </a:txBody>
                  <a:tcPr/>
                </a:tc>
                <a:tc>
                  <a:txBody>
                    <a:bodyPr/>
                    <a:lstStyle/>
                    <a:p>
                      <a:endParaRPr lang="en-AU" dirty="0"/>
                    </a:p>
                  </a:txBody>
                  <a:tcPr/>
                </a:tc>
                <a:extLst>
                  <a:ext uri="{0D108BD9-81ED-4DB2-BD59-A6C34878D82A}">
                    <a16:rowId xmlns:a16="http://schemas.microsoft.com/office/drawing/2014/main" val="2780405750"/>
                  </a:ext>
                </a:extLst>
              </a:tr>
              <a:tr h="0">
                <a:tc>
                  <a:txBody>
                    <a:bodyPr/>
                    <a:lstStyle/>
                    <a:p>
                      <a:endParaRPr lang="en-AU" dirty="0"/>
                    </a:p>
                  </a:txBody>
                  <a:tcPr/>
                </a:tc>
                <a:tc>
                  <a:txBody>
                    <a:bodyPr/>
                    <a:lstStyle/>
                    <a:p>
                      <a:pPr algn="ctr"/>
                      <a:endParaRPr lang="en-AU" dirty="0"/>
                    </a:p>
                  </a:txBody>
                  <a:tcPr/>
                </a:tc>
                <a:tc>
                  <a:txBody>
                    <a:bodyPr/>
                    <a:lstStyle/>
                    <a:p>
                      <a:r>
                        <a:rPr lang="en-AU" dirty="0"/>
                        <a:t>Report to Paul</a:t>
                      </a:r>
                    </a:p>
                  </a:txBody>
                  <a:tcPr/>
                </a:tc>
                <a:extLst>
                  <a:ext uri="{0D108BD9-81ED-4DB2-BD59-A6C34878D82A}">
                    <a16:rowId xmlns:a16="http://schemas.microsoft.com/office/drawing/2014/main" val="2832814475"/>
                  </a:ext>
                </a:extLst>
              </a:tr>
              <a:tr h="0">
                <a:tc>
                  <a:txBody>
                    <a:bodyPr/>
                    <a:lstStyle/>
                    <a:p>
                      <a:endParaRPr lang="en-AU" dirty="0"/>
                    </a:p>
                  </a:txBody>
                  <a:tcPr/>
                </a:tc>
                <a:tc>
                  <a:txBody>
                    <a:bodyPr/>
                    <a:lstStyle/>
                    <a:p>
                      <a:pPr algn="ctr"/>
                      <a:endParaRPr lang="en-AU" dirty="0"/>
                    </a:p>
                  </a:txBody>
                  <a:tcPr/>
                </a:tc>
                <a:tc>
                  <a:txBody>
                    <a:bodyPr/>
                    <a:lstStyle/>
                    <a:p>
                      <a:r>
                        <a:rPr lang="en-AU" dirty="0"/>
                        <a:t>Letter to Paul</a:t>
                      </a:r>
                    </a:p>
                  </a:txBody>
                  <a:tcPr/>
                </a:tc>
                <a:extLst>
                  <a:ext uri="{0D108BD9-81ED-4DB2-BD59-A6C34878D82A}">
                    <a16:rowId xmlns:a16="http://schemas.microsoft.com/office/drawing/2014/main" val="2430316899"/>
                  </a:ext>
                </a:extLst>
              </a:tr>
              <a:tr h="0">
                <a:tc>
                  <a:txBody>
                    <a:bodyPr/>
                    <a:lstStyle/>
                    <a:p>
                      <a:r>
                        <a:rPr lang="en-AU" dirty="0"/>
                        <a:t>Timothy visits Corinth</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724751854"/>
                  </a:ext>
                </a:extLst>
              </a:tr>
              <a:tr h="0">
                <a:tc>
                  <a:txBody>
                    <a:bodyPr/>
                    <a:lstStyle/>
                    <a:p>
                      <a:endParaRPr lang="en-AU" dirty="0"/>
                    </a:p>
                  </a:txBody>
                  <a:tcPr/>
                </a:tc>
                <a:tc>
                  <a:txBody>
                    <a:bodyPr/>
                    <a:lstStyle/>
                    <a:p>
                      <a:pPr algn="ctr"/>
                      <a:r>
                        <a:rPr lang="en-AU" dirty="0"/>
                        <a:t>1 Corinthians</a:t>
                      </a:r>
                    </a:p>
                  </a:txBody>
                  <a:tcPr/>
                </a:tc>
                <a:tc>
                  <a:txBody>
                    <a:bodyPr/>
                    <a:lstStyle/>
                    <a:p>
                      <a:endParaRPr lang="en-AU" dirty="0"/>
                    </a:p>
                  </a:txBody>
                  <a:tcPr/>
                </a:tc>
                <a:extLst>
                  <a:ext uri="{0D108BD9-81ED-4DB2-BD59-A6C34878D82A}">
                    <a16:rowId xmlns:a16="http://schemas.microsoft.com/office/drawing/2014/main" val="541891801"/>
                  </a:ext>
                </a:extLst>
              </a:tr>
              <a:tr h="0">
                <a:tc>
                  <a:txBody>
                    <a:bodyPr/>
                    <a:lstStyle/>
                    <a:p>
                      <a:r>
                        <a:rPr lang="en-AU" dirty="0"/>
                        <a:t>The Painful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11627634"/>
                  </a:ext>
                </a:extLst>
              </a:tr>
              <a:tr h="0">
                <a:tc>
                  <a:txBody>
                    <a:bodyPr/>
                    <a:lstStyle/>
                    <a:p>
                      <a:endParaRPr lang="en-AU" dirty="0"/>
                    </a:p>
                  </a:txBody>
                  <a:tcPr/>
                </a:tc>
                <a:tc>
                  <a:txBody>
                    <a:bodyPr/>
                    <a:lstStyle/>
                    <a:p>
                      <a:pPr algn="ctr"/>
                      <a:r>
                        <a:rPr lang="en-AU" dirty="0"/>
                        <a:t>“The Severe Letter”</a:t>
                      </a:r>
                    </a:p>
                  </a:txBody>
                  <a:tcPr/>
                </a:tc>
                <a:tc>
                  <a:txBody>
                    <a:bodyPr/>
                    <a:lstStyle/>
                    <a:p>
                      <a:endParaRPr lang="en-AU" dirty="0"/>
                    </a:p>
                  </a:txBody>
                  <a:tcPr/>
                </a:tc>
                <a:extLst>
                  <a:ext uri="{0D108BD9-81ED-4DB2-BD59-A6C34878D82A}">
                    <a16:rowId xmlns:a16="http://schemas.microsoft.com/office/drawing/2014/main" val="3329090193"/>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AU" dirty="0"/>
                    </a:p>
                  </a:txBody>
                  <a:tcPr/>
                </a:tc>
                <a:tc>
                  <a:txBody>
                    <a:bodyPr/>
                    <a:lstStyle/>
                    <a:p>
                      <a:pPr algn="ctr"/>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“Proposed Visits don’t happen</a:t>
                      </a:r>
                    </a:p>
                  </a:txBody>
                  <a:tcPr/>
                </a:tc>
                <a:extLst>
                  <a:ext uri="{0D108BD9-81ED-4DB2-BD59-A6C34878D82A}">
                    <a16:rowId xmlns:a16="http://schemas.microsoft.com/office/drawing/2014/main" val="1371408193"/>
                  </a:ext>
                </a:extLst>
              </a:tr>
              <a:tr h="0">
                <a:tc>
                  <a:txBody>
                    <a:bodyPr/>
                    <a:lstStyle/>
                    <a:p>
                      <a:endParaRPr lang="en-AU" dirty="0"/>
                    </a:p>
                  </a:txBody>
                  <a:tcPr/>
                </a:tc>
                <a:tc>
                  <a:txBody>
                    <a:bodyPr/>
                    <a:lstStyle/>
                    <a:p>
                      <a:pPr algn="ctr"/>
                      <a:endParaRPr lang="en-AU" dirty="0"/>
                    </a:p>
                  </a:txBody>
                  <a:tcPr/>
                </a:tc>
                <a:tc>
                  <a:txBody>
                    <a:bodyPr/>
                    <a:lstStyle/>
                    <a:p>
                      <a:r>
                        <a:rPr lang="en-AU" dirty="0"/>
                        <a:t>Paul gets good report from Titus</a:t>
                      </a:r>
                    </a:p>
                  </a:txBody>
                  <a:tcPr/>
                </a:tc>
                <a:extLst>
                  <a:ext uri="{0D108BD9-81ED-4DB2-BD59-A6C34878D82A}">
                    <a16:rowId xmlns:a16="http://schemas.microsoft.com/office/drawing/2014/main" val="3275450000"/>
                  </a:ext>
                </a:extLst>
              </a:tr>
              <a:tr h="0">
                <a:tc>
                  <a:txBody>
                    <a:bodyPr/>
                    <a:lstStyle/>
                    <a:p>
                      <a:endParaRPr lang="en-AU" dirty="0"/>
                    </a:p>
                  </a:txBody>
                  <a:tcPr/>
                </a:tc>
                <a:tc>
                  <a:txBody>
                    <a:bodyPr/>
                    <a:lstStyle/>
                    <a:p>
                      <a:pPr algn="ctr"/>
                      <a:endParaRPr lang="en-AU" dirty="0"/>
                    </a:p>
                  </a:txBody>
                  <a:tcPr/>
                </a:tc>
                <a:tc>
                  <a:txBody>
                    <a:bodyPr/>
                    <a:lstStyle/>
                    <a:p>
                      <a:r>
                        <a:rPr lang="en-AU" dirty="0"/>
                        <a:t>“super-apostles” challenge Paul’s Authority</a:t>
                      </a:r>
                    </a:p>
                  </a:txBody>
                  <a:tcPr/>
                </a:tc>
                <a:extLst>
                  <a:ext uri="{0D108BD9-81ED-4DB2-BD59-A6C34878D82A}">
                    <a16:rowId xmlns:a16="http://schemas.microsoft.com/office/drawing/2014/main" val="2071197806"/>
                  </a:ext>
                </a:extLst>
              </a:tr>
              <a:tr h="0">
                <a:tc>
                  <a:txBody>
                    <a:bodyPr/>
                    <a:lstStyle/>
                    <a:p>
                      <a:endParaRPr lang="en-AU" dirty="0"/>
                    </a:p>
                  </a:txBody>
                  <a:tcPr/>
                </a:tc>
                <a:tc>
                  <a:txBody>
                    <a:bodyPr/>
                    <a:lstStyle/>
                    <a:p>
                      <a:pPr algn="ctr"/>
                      <a:r>
                        <a:rPr lang="en-AU" b="1" u="sng" dirty="0"/>
                        <a:t>2 Corinthians</a:t>
                      </a:r>
                    </a:p>
                  </a:txBody>
                  <a:tcPr/>
                </a:tc>
                <a:tc>
                  <a:txBody>
                    <a:bodyPr/>
                    <a:lstStyle/>
                    <a:p>
                      <a:endParaRPr lang="en-AU" dirty="0"/>
                    </a:p>
                  </a:txBody>
                  <a:tcPr/>
                </a:tc>
                <a:extLst>
                  <a:ext uri="{0D108BD9-81ED-4DB2-BD59-A6C34878D82A}">
                    <a16:rowId xmlns:a16="http://schemas.microsoft.com/office/drawing/2014/main" val="3881195457"/>
                  </a:ext>
                </a:extLst>
              </a:tr>
              <a:tr h="0">
                <a:tc>
                  <a:txBody>
                    <a:bodyPr/>
                    <a:lstStyle/>
                    <a:p>
                      <a:r>
                        <a:rPr lang="en-AU" dirty="0"/>
                        <a:t>3</a:t>
                      </a:r>
                      <a:r>
                        <a:rPr lang="en-AU" baseline="30000" dirty="0"/>
                        <a:t>rd</a:t>
                      </a:r>
                      <a:r>
                        <a:rPr lang="en-AU" dirty="0"/>
                        <a: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3821029684"/>
                  </a:ext>
                </a:extLst>
              </a:tr>
            </a:tbl>
          </a:graphicData>
        </a:graphic>
      </p:graphicFrame>
      <p:pic>
        <p:nvPicPr>
          <p:cNvPr id="5" name="Picture 4" descr="Dependencia Emocional ¿Amas Demasiado?: SAN VALENTIN Y LA ...">
            <a:extLst>
              <a:ext uri="{FF2B5EF4-FFF2-40B4-BE49-F238E27FC236}">
                <a16:creationId xmlns:a16="http://schemas.microsoft.com/office/drawing/2014/main" id="{DD9DDB09-C75D-E541-9329-5A31F1419F3A}"/>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380312" y="4441676"/>
            <a:ext cx="1684592" cy="1263444"/>
          </a:xfrm>
          <a:prstGeom prst="rect">
            <a:avLst/>
          </a:prstGeom>
        </p:spPr>
      </p:pic>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1:1-11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27628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Paul, an apostle of Christ Jesus by the will of God, and Timothy our brother, </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To the church of God that is at Corinth, with all the saints who are in the whole of Achaia: </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Grace to you and peace from God our Father and the Lord Jesus Christ.</a:t>
            </a:r>
            <a:b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b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33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3 </a:t>
            </a:r>
            <a:r>
              <a:rPr lang="en-AU" sz="2600" dirty="0">
                <a:solidFill>
                  <a:schemeClr val="bg1"/>
                </a:solidFill>
                <a:latin typeface="Times New Roman" panose="02020603050405020304" pitchFamily="18" charset="0"/>
                <a:ea typeface="Arial" panose="020B0604020202020204" pitchFamily="34" charset="0"/>
              </a:rPr>
              <a:t>Blessed be the God and Father of our Lord Jesus Christ, the Father of mercies and God of all comfort, </a:t>
            </a:r>
            <a:r>
              <a:rPr lang="en-AU" sz="2600" b="1" baseline="30000" dirty="0">
                <a:solidFill>
                  <a:schemeClr val="bg1"/>
                </a:solidFill>
                <a:latin typeface="Times New Roman" panose="02020603050405020304" pitchFamily="18" charset="0"/>
                <a:ea typeface="Arial" panose="020B0604020202020204" pitchFamily="34" charset="0"/>
              </a:rPr>
              <a:t>4 </a:t>
            </a:r>
            <a:r>
              <a:rPr lang="en-AU" sz="2600" dirty="0">
                <a:solidFill>
                  <a:schemeClr val="bg1"/>
                </a:solidFill>
                <a:latin typeface="Times New Roman" panose="02020603050405020304" pitchFamily="18" charset="0"/>
                <a:ea typeface="Arial" panose="020B0604020202020204" pitchFamily="34" charset="0"/>
              </a:rPr>
              <a:t>who comforts us in all our affliction, so that we may be able to comfort those who are in any affliction, with the comfort with which we ourselves are comforted by God.  </a:t>
            </a:r>
            <a:r>
              <a:rPr lang="en-AU" sz="2600" b="1" baseline="30000" dirty="0">
                <a:solidFill>
                  <a:schemeClr val="bg1"/>
                </a:solidFill>
                <a:latin typeface="Times New Roman" panose="02020603050405020304" pitchFamily="18" charset="0"/>
                <a:ea typeface="Arial" panose="020B0604020202020204" pitchFamily="34" charset="0"/>
              </a:rPr>
              <a:t>5 </a:t>
            </a:r>
            <a:r>
              <a:rPr lang="en-AU" sz="2600" dirty="0">
                <a:solidFill>
                  <a:schemeClr val="bg1"/>
                </a:solidFill>
                <a:latin typeface="Times New Roman" panose="02020603050405020304" pitchFamily="18" charset="0"/>
                <a:ea typeface="Arial" panose="020B0604020202020204" pitchFamily="34" charset="0"/>
              </a:rPr>
              <a:t>For as we share abundantly in Christ’s sufferings, so through Christ we share abundantly in comfort too.  </a:t>
            </a:r>
            <a:r>
              <a:rPr lang="en-AU" sz="2600" b="1" baseline="30000" dirty="0">
                <a:solidFill>
                  <a:schemeClr val="bg1"/>
                </a:solidFill>
                <a:latin typeface="Times New Roman" panose="02020603050405020304" pitchFamily="18" charset="0"/>
                <a:ea typeface="Arial" panose="020B0604020202020204" pitchFamily="34" charset="0"/>
              </a:rPr>
              <a:t>6 </a:t>
            </a:r>
            <a:r>
              <a:rPr lang="en-AU" sz="2600" dirty="0">
                <a:solidFill>
                  <a:schemeClr val="bg1"/>
                </a:solidFill>
                <a:latin typeface="Times New Roman" panose="02020603050405020304" pitchFamily="18" charset="0"/>
                <a:ea typeface="Arial" panose="020B0604020202020204" pitchFamily="34" charset="0"/>
              </a:rPr>
              <a:t>If we are afflicted, it is for your comfort and salvation;  and if we are comforted, it is for your comfort, which you experience when you patiently endure the same sufferings that we suffer.  </a:t>
            </a:r>
            <a:r>
              <a:rPr lang="en-AU" sz="2600" b="1" baseline="30000" dirty="0">
                <a:solidFill>
                  <a:schemeClr val="bg1"/>
                </a:solidFill>
                <a:latin typeface="Times New Roman" panose="02020603050405020304" pitchFamily="18" charset="0"/>
                <a:ea typeface="Arial" panose="020B0604020202020204" pitchFamily="34" charset="0"/>
              </a:rPr>
              <a:t>7 </a:t>
            </a:r>
            <a:r>
              <a:rPr lang="en-AU" sz="2600" dirty="0">
                <a:solidFill>
                  <a:schemeClr val="bg1"/>
                </a:solidFill>
                <a:latin typeface="Times New Roman" panose="02020603050405020304" pitchFamily="18" charset="0"/>
                <a:ea typeface="Arial" panose="020B0604020202020204" pitchFamily="34" charset="0"/>
              </a:rPr>
              <a:t>Our hope for you is unshaken, for we know that as you share in our sufferings, you will also share in our comfort.</a:t>
            </a:r>
            <a:r>
              <a:rPr lang="en-AU" sz="26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8083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33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For we do not want you to be unaware, brothers, of the affliction we experienced in Asia.  For we were so utterly burdened beyond our strength that we despaired of life itself.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Indeed, we felt that we had received the sentence of death.  But that was to make us rely not on ourselves but on God who raises the dead.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He delivered us from such a deadly peril, and he will deliver us.  On him we have set our hope that he will deliver us again.  </a:t>
            </a: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You also must help us by prayer, so that many will give thanks on our behalf for the blessing granted us through the prayers of many.</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99721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0" y="0"/>
            <a:ext cx="9098868"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Paul wrote with the Authority of an apostle, appointed by God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Apostles had the authority to make clear the Gospel message.</a:t>
            </a:r>
          </a:p>
        </p:txBody>
      </p:sp>
      <p:sp>
        <p:nvSpPr>
          <p:cNvPr id="2" name="Rectangle 1">
            <a:extLst>
              <a:ext uri="{FF2B5EF4-FFF2-40B4-BE49-F238E27FC236}">
                <a16:creationId xmlns:a16="http://schemas.microsoft.com/office/drawing/2014/main" id="{23601C38-1000-1C46-B2DC-2766C0B5990A}"/>
              </a:ext>
            </a:extLst>
          </p:cNvPr>
          <p:cNvSpPr/>
          <p:nvPr/>
        </p:nvSpPr>
        <p:spPr>
          <a:xfrm>
            <a:off x="1619672" y="841276"/>
            <a:ext cx="5256584" cy="646331"/>
          </a:xfrm>
          <a:prstGeom prst="rect">
            <a:avLst/>
          </a:prstGeom>
          <a:solidFill>
            <a:schemeClr val="bg1"/>
          </a:solidFill>
        </p:spPr>
        <p:txBody>
          <a:bodyPr wrap="square">
            <a:spAutoFit/>
          </a:bodyPr>
          <a:lstStyle/>
          <a:p>
            <a:r>
              <a:rPr lang="en-AU" dirty="0">
                <a:latin typeface="Comic Sans MS" panose="030F0902030302020204" pitchFamily="66" charset="0"/>
                <a:ea typeface="Arial" panose="020B0604020202020204" pitchFamily="34" charset="0"/>
                <a:cs typeface="Times New Roman" panose="02020603050405020304" pitchFamily="18" charset="0"/>
              </a:rPr>
              <a:t>To the church of God that is at Corinth, with all the saints who are in the whole of Achaia:</a:t>
            </a:r>
            <a:endParaRPr lang="en-AU" dirty="0">
              <a:latin typeface="Comic Sans MS" panose="030F0902030302020204" pitchFamily="66" charset="0"/>
            </a:endParaRPr>
          </a:p>
        </p:txBody>
      </p:sp>
      <p:sp>
        <p:nvSpPr>
          <p:cNvPr id="20" name="TextBox 19">
            <a:extLst>
              <a:ext uri="{FF2B5EF4-FFF2-40B4-BE49-F238E27FC236}">
                <a16:creationId xmlns:a16="http://schemas.microsoft.com/office/drawing/2014/main" id="{FBA3A4F8-775E-4C40-A8FB-6775F6AE199C}"/>
              </a:ext>
            </a:extLst>
          </p:cNvPr>
          <p:cNvSpPr txBox="1"/>
          <p:nvPr/>
        </p:nvSpPr>
        <p:spPr>
          <a:xfrm>
            <a:off x="6306" y="1526103"/>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Church of God is connected (not just our own little patch)</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We can’t decide for ourselves what we will believe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The church of God has a common faith / common truth – One Lord</a:t>
            </a:r>
          </a:p>
        </p:txBody>
      </p:sp>
      <p:sp>
        <p:nvSpPr>
          <p:cNvPr id="21" name="Rectangle 20">
            <a:extLst>
              <a:ext uri="{FF2B5EF4-FFF2-40B4-BE49-F238E27FC236}">
                <a16:creationId xmlns:a16="http://schemas.microsoft.com/office/drawing/2014/main" id="{D625B28E-0FE4-7242-AFF0-1F1DFD75CDD9}"/>
              </a:ext>
            </a:extLst>
          </p:cNvPr>
          <p:cNvSpPr/>
          <p:nvPr/>
        </p:nvSpPr>
        <p:spPr>
          <a:xfrm>
            <a:off x="364350" y="2599690"/>
            <a:ext cx="8415299" cy="369332"/>
          </a:xfrm>
          <a:prstGeom prst="rect">
            <a:avLst/>
          </a:prstGeom>
          <a:solidFill>
            <a:schemeClr val="bg1"/>
          </a:solidFill>
        </p:spPr>
        <p:txBody>
          <a:bodyPr wrap="square">
            <a:spAutoFit/>
          </a:bodyPr>
          <a:lstStyle/>
          <a:p>
            <a:pPr algn="ctr"/>
            <a:r>
              <a:rPr lang="en-AU" b="1" baseline="30000" dirty="0">
                <a:latin typeface="Comic Sans MS" panose="030F0902030302020204" pitchFamily="66" charset="0"/>
                <a:cs typeface="Times New Roman" panose="02020603050405020304" pitchFamily="18" charset="0"/>
              </a:rPr>
              <a:t>2 </a:t>
            </a:r>
            <a:r>
              <a:rPr lang="en-AU" dirty="0">
                <a:latin typeface="Comic Sans MS" panose="030F0902030302020204" pitchFamily="66" charset="0"/>
                <a:cs typeface="Times New Roman" panose="02020603050405020304" pitchFamily="18" charset="0"/>
              </a:rPr>
              <a:t>Grace to you and peace from God our Father and the Lord Jesus Christ.</a:t>
            </a:r>
          </a:p>
        </p:txBody>
      </p:sp>
      <p:sp>
        <p:nvSpPr>
          <p:cNvPr id="22" name="TextBox 21">
            <a:extLst>
              <a:ext uri="{FF2B5EF4-FFF2-40B4-BE49-F238E27FC236}">
                <a16:creationId xmlns:a16="http://schemas.microsoft.com/office/drawing/2014/main" id="{0729AF29-7C37-D841-9776-EDD53264E5EB}"/>
              </a:ext>
            </a:extLst>
          </p:cNvPr>
          <p:cNvSpPr txBox="1"/>
          <p:nvPr/>
        </p:nvSpPr>
        <p:spPr>
          <a:xfrm>
            <a:off x="12613" y="2982837"/>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 </a:t>
            </a:r>
            <a:r>
              <a:rPr lang="en-AU" sz="2200" dirty="0">
                <a:solidFill>
                  <a:srgbClr val="FFFF00"/>
                </a:solidFill>
                <a:latin typeface="Times New Roman" panose="02020603050405020304" pitchFamily="18" charset="0"/>
                <a:cs typeface="Times New Roman" panose="02020603050405020304" pitchFamily="18" charset="0"/>
              </a:rPr>
              <a:t>Grace</a:t>
            </a:r>
            <a:r>
              <a:rPr lang="en-AU" sz="2200" dirty="0">
                <a:solidFill>
                  <a:schemeClr val="bg1"/>
                </a:solidFill>
                <a:latin typeface="Times New Roman" panose="02020603050405020304" pitchFamily="18" charset="0"/>
                <a:cs typeface="Times New Roman" panose="02020603050405020304" pitchFamily="18" charset="0"/>
              </a:rPr>
              <a:t> is the action.    </a:t>
            </a:r>
            <a:r>
              <a:rPr lang="en-AU" sz="2200" dirty="0">
                <a:solidFill>
                  <a:srgbClr val="FFFF00"/>
                </a:solidFill>
                <a:latin typeface="Times New Roman" panose="02020603050405020304" pitchFamily="18" charset="0"/>
                <a:cs typeface="Times New Roman" panose="02020603050405020304" pitchFamily="18" charset="0"/>
              </a:rPr>
              <a:t>Peace</a:t>
            </a:r>
            <a:r>
              <a:rPr lang="en-AU" sz="2200" dirty="0">
                <a:solidFill>
                  <a:schemeClr val="bg1"/>
                </a:solidFill>
                <a:latin typeface="Times New Roman" panose="02020603050405020304" pitchFamily="18" charset="0"/>
                <a:cs typeface="Times New Roman" panose="02020603050405020304" pitchFamily="18" charset="0"/>
              </a:rPr>
              <a:t> results from the action</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While we were still enemies of God, Christ died for us. (undeserved gift)</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Repent of sin; Believe in the Lord Jesus Christ </a:t>
            </a:r>
            <a:r>
              <a:rPr lang="en-AU" sz="2200" dirty="0">
                <a:solidFill>
                  <a:srgbClr val="FFFF00"/>
                </a:solidFill>
                <a:latin typeface="Times New Roman" panose="02020603050405020304" pitchFamily="18" charset="0"/>
                <a:cs typeface="Times New Roman" panose="02020603050405020304" pitchFamily="18" charset="0"/>
              </a:rPr>
              <a:t>→</a:t>
            </a:r>
            <a:r>
              <a:rPr lang="en-AU" sz="2200" dirty="0">
                <a:solidFill>
                  <a:schemeClr val="bg1"/>
                </a:solidFill>
                <a:latin typeface="Times New Roman" panose="02020603050405020304" pitchFamily="18" charset="0"/>
                <a:cs typeface="Times New Roman" panose="02020603050405020304" pitchFamily="18" charset="0"/>
              </a:rPr>
              <a:t> saved </a:t>
            </a:r>
            <a:r>
              <a:rPr lang="en-AU" sz="2200" dirty="0">
                <a:solidFill>
                  <a:srgbClr val="FFFF00"/>
                </a:solidFill>
                <a:latin typeface="Times New Roman" panose="02020603050405020304" pitchFamily="18" charset="0"/>
                <a:cs typeface="Times New Roman" panose="02020603050405020304" pitchFamily="18" charset="0"/>
              </a:rPr>
              <a:t>=</a:t>
            </a:r>
            <a:r>
              <a:rPr lang="en-AU" sz="2200" dirty="0">
                <a:solidFill>
                  <a:schemeClr val="bg1"/>
                </a:solidFill>
                <a:latin typeface="Times New Roman" panose="02020603050405020304" pitchFamily="18" charset="0"/>
                <a:cs typeface="Times New Roman" panose="02020603050405020304" pitchFamily="18" charset="0"/>
              </a:rPr>
              <a:t> Peace with God</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P spid="2" grpId="0" animBg="1"/>
      <p:bldP spid="20" grpId="0" uiExpand="1" build="p"/>
      <p:bldP spid="21" grpId="0" animBg="1"/>
      <p:bldP spid="2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22566" y="481236"/>
            <a:ext cx="9098868"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God’s nature is to be merciful.  He expresses this by comforting the afflicted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Those who are comfortable don’t experience the merciful comfort of God</a:t>
            </a:r>
          </a:p>
        </p:txBody>
      </p:sp>
      <p:sp>
        <p:nvSpPr>
          <p:cNvPr id="3" name="TextBox 2">
            <a:extLst>
              <a:ext uri="{FF2B5EF4-FFF2-40B4-BE49-F238E27FC236}">
                <a16:creationId xmlns:a16="http://schemas.microsoft.com/office/drawing/2014/main" id="{27D4A206-70D0-E24F-BF2F-A06A80E093CF}"/>
              </a:ext>
            </a:extLst>
          </p:cNvPr>
          <p:cNvSpPr txBox="1"/>
          <p:nvPr/>
        </p:nvSpPr>
        <p:spPr>
          <a:xfrm>
            <a:off x="611560" y="49188"/>
            <a:ext cx="7920880" cy="584775"/>
          </a:xfrm>
          <a:prstGeom prst="rect">
            <a:avLst/>
          </a:prstGeom>
          <a:noFill/>
        </p:spPr>
        <p:txBody>
          <a:bodyPr wrap="square" rtlCol="0">
            <a:spAutoFit/>
          </a:bodyPr>
          <a:lstStyle/>
          <a:p>
            <a:pPr algn="ctr"/>
            <a:r>
              <a:rPr lang="en-AU" sz="3200" dirty="0">
                <a:solidFill>
                  <a:srgbClr val="FFFF00"/>
                </a:solidFill>
              </a:rPr>
              <a:t>Be Comfort</a:t>
            </a:r>
            <a:r>
              <a:rPr lang="en-AU" sz="3200" u="sng" dirty="0">
                <a:solidFill>
                  <a:srgbClr val="FFFF00"/>
                </a:solidFill>
              </a:rPr>
              <a:t>ed</a:t>
            </a:r>
            <a:r>
              <a:rPr lang="en-AU" sz="3200" dirty="0">
                <a:solidFill>
                  <a:srgbClr val="FFFF00"/>
                </a:solidFill>
              </a:rPr>
              <a:t>    –    Not Comfort</a:t>
            </a:r>
            <a:r>
              <a:rPr lang="en-AU" sz="3200" u="sng" dirty="0">
                <a:solidFill>
                  <a:srgbClr val="FFFF00"/>
                </a:solidFill>
              </a:rPr>
              <a:t>able</a:t>
            </a:r>
          </a:p>
        </p:txBody>
      </p:sp>
      <p:sp>
        <p:nvSpPr>
          <p:cNvPr id="8" name="TextBox 7">
            <a:extLst>
              <a:ext uri="{FF2B5EF4-FFF2-40B4-BE49-F238E27FC236}">
                <a16:creationId xmlns:a16="http://schemas.microsoft.com/office/drawing/2014/main" id="{A2618ACF-7DC2-9245-B673-C8ED53D4A928}"/>
              </a:ext>
            </a:extLst>
          </p:cNvPr>
          <p:cNvSpPr txBox="1"/>
          <p:nvPr/>
        </p:nvSpPr>
        <p:spPr>
          <a:xfrm>
            <a:off x="0" y="1135008"/>
            <a:ext cx="8424936" cy="461665"/>
          </a:xfrm>
          <a:prstGeom prst="rect">
            <a:avLst/>
          </a:prstGeom>
          <a:noFill/>
        </p:spPr>
        <p:txBody>
          <a:bodyPr wrap="square" rtlCol="0">
            <a:spAutoFit/>
          </a:bodyPr>
          <a:lstStyle/>
          <a:p>
            <a:r>
              <a:rPr lang="en-AU" sz="2400" dirty="0">
                <a:solidFill>
                  <a:srgbClr val="FFFF00"/>
                </a:solidFill>
              </a:rPr>
              <a:t>Suffering and Affliction are the way of Christ</a:t>
            </a:r>
          </a:p>
        </p:txBody>
      </p:sp>
      <p:sp>
        <p:nvSpPr>
          <p:cNvPr id="9" name="TextBox 8">
            <a:extLst>
              <a:ext uri="{FF2B5EF4-FFF2-40B4-BE49-F238E27FC236}">
                <a16:creationId xmlns:a16="http://schemas.microsoft.com/office/drawing/2014/main" id="{31602CBA-4C3E-BA4D-859F-EA08D754E188}"/>
              </a:ext>
            </a:extLst>
          </p:cNvPr>
          <p:cNvSpPr txBox="1"/>
          <p:nvPr/>
        </p:nvSpPr>
        <p:spPr>
          <a:xfrm>
            <a:off x="70652" y="1435380"/>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False apostles claimed Paul’s suffering is evidence of not a true Apostle.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Many churches try to present an image of ‘comfortable Christianity’ – they hide suffering and imperfection because it doesn’t fit the “blessed” image.</a:t>
            </a:r>
          </a:p>
        </p:txBody>
      </p:sp>
      <p:sp>
        <p:nvSpPr>
          <p:cNvPr id="10" name="TextBox 9">
            <a:extLst>
              <a:ext uri="{FF2B5EF4-FFF2-40B4-BE49-F238E27FC236}">
                <a16:creationId xmlns:a16="http://schemas.microsoft.com/office/drawing/2014/main" id="{01114598-1AC7-0D4D-B65D-C3516EDAB7A2}"/>
              </a:ext>
            </a:extLst>
          </p:cNvPr>
          <p:cNvSpPr txBox="1"/>
          <p:nvPr/>
        </p:nvSpPr>
        <p:spPr>
          <a:xfrm>
            <a:off x="409324" y="2497460"/>
            <a:ext cx="8706980" cy="1107996"/>
          </a:xfrm>
          <a:prstGeom prst="rect">
            <a:avLst/>
          </a:prstGeom>
          <a:noFill/>
          <a:ln>
            <a:solidFill>
              <a:srgbClr val="FFFF00"/>
            </a:solid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Because Christ suffered, He can comfort those who suffer for Him</a:t>
            </a:r>
          </a:p>
          <a:p>
            <a:r>
              <a:rPr lang="en-AU" sz="2200" dirty="0">
                <a:solidFill>
                  <a:srgbClr val="FFFF00"/>
                </a:solidFill>
                <a:latin typeface="Times New Roman" panose="02020603050405020304" pitchFamily="18" charset="0"/>
                <a:cs typeface="Times New Roman" panose="02020603050405020304" pitchFamily="18" charset="0"/>
              </a:rPr>
              <a:t>The Apostles received comfort from God through Christ</a:t>
            </a:r>
          </a:p>
          <a:p>
            <a:r>
              <a:rPr lang="en-AU" sz="2200" dirty="0">
                <a:solidFill>
                  <a:srgbClr val="FFFF00"/>
                </a:solidFill>
                <a:latin typeface="Times New Roman" panose="02020603050405020304" pitchFamily="18" charset="0"/>
                <a:cs typeface="Times New Roman" panose="02020603050405020304" pitchFamily="18" charset="0"/>
              </a:rPr>
              <a:t>Because Apostles suffered, they can give comfort to others in their suffering</a:t>
            </a:r>
          </a:p>
        </p:txBody>
      </p:sp>
      <p:sp>
        <p:nvSpPr>
          <p:cNvPr id="11" name="TextBox 10">
            <a:extLst>
              <a:ext uri="{FF2B5EF4-FFF2-40B4-BE49-F238E27FC236}">
                <a16:creationId xmlns:a16="http://schemas.microsoft.com/office/drawing/2014/main" id="{F7A3CF85-117B-7B4C-8C78-86023A77931B}"/>
              </a:ext>
            </a:extLst>
          </p:cNvPr>
          <p:cNvSpPr txBox="1"/>
          <p:nvPr/>
        </p:nvSpPr>
        <p:spPr>
          <a:xfrm>
            <a:off x="218510" y="3649588"/>
            <a:ext cx="8706980" cy="1107996"/>
          </a:xfrm>
          <a:prstGeom prst="rect">
            <a:avLst/>
          </a:prstGeom>
          <a:noFill/>
          <a:ln>
            <a:solidFill>
              <a:srgbClr val="FFFF00"/>
            </a:solid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The Sufferings of Christ &amp; His disciples:</a:t>
            </a:r>
          </a:p>
          <a:p>
            <a:r>
              <a:rPr lang="en-AU" sz="2200" dirty="0">
                <a:solidFill>
                  <a:schemeClr val="bg1"/>
                </a:solidFill>
                <a:latin typeface="Times New Roman" panose="02020603050405020304" pitchFamily="18" charset="0"/>
                <a:cs typeface="Times New Roman" panose="02020603050405020304" pitchFamily="18" charset="0"/>
              </a:rPr>
              <a:t>Hated;  Thought to be crazy (</a:t>
            </a:r>
            <a:r>
              <a:rPr lang="en-AU" sz="2200" dirty="0" err="1">
                <a:solidFill>
                  <a:schemeClr val="bg1"/>
                </a:solidFill>
                <a:latin typeface="Times New Roman" panose="02020603050405020304" pitchFamily="18" charset="0"/>
                <a:cs typeface="Times New Roman" panose="02020603050405020304" pitchFamily="18" charset="0"/>
              </a:rPr>
              <a:t>nutter</a:t>
            </a:r>
            <a:r>
              <a:rPr lang="en-AU" sz="2200" dirty="0">
                <a:solidFill>
                  <a:schemeClr val="bg1"/>
                </a:solidFill>
                <a:latin typeface="Times New Roman" panose="02020603050405020304" pitchFamily="18" charset="0"/>
                <a:cs typeface="Times New Roman" panose="02020603050405020304" pitchFamily="18" charset="0"/>
              </a:rPr>
              <a:t>);  Targeted to be ‘caught out’;  Poverty;</a:t>
            </a:r>
          </a:p>
          <a:p>
            <a:r>
              <a:rPr lang="en-AU" sz="2200" dirty="0">
                <a:solidFill>
                  <a:schemeClr val="bg1"/>
                </a:solidFill>
                <a:latin typeface="Times New Roman" panose="02020603050405020304" pitchFamily="18" charset="0"/>
                <a:cs typeface="Times New Roman" panose="02020603050405020304" pitchFamily="18" charset="0"/>
              </a:rPr>
              <a:t>Mocked;  Imprisonment;  False testimony;  Torture;  Death </a:t>
            </a:r>
          </a:p>
        </p:txBody>
      </p:sp>
      <p:sp>
        <p:nvSpPr>
          <p:cNvPr id="12" name="TextBox 11">
            <a:extLst>
              <a:ext uri="{FF2B5EF4-FFF2-40B4-BE49-F238E27FC236}">
                <a16:creationId xmlns:a16="http://schemas.microsoft.com/office/drawing/2014/main" id="{F53E71CC-D62D-A74D-9158-F59F6216E170}"/>
              </a:ext>
            </a:extLst>
          </p:cNvPr>
          <p:cNvSpPr txBox="1"/>
          <p:nvPr/>
        </p:nvSpPr>
        <p:spPr>
          <a:xfrm>
            <a:off x="9954" y="4719007"/>
            <a:ext cx="9134046" cy="43088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Purpose of suffering – so we depend on God  –  even to raise the dead</a:t>
            </a:r>
          </a:p>
        </p:txBody>
      </p:sp>
    </p:spTree>
    <p:extLst>
      <p:ext uri="{BB962C8B-B14F-4D97-AF65-F5344CB8AC3E}">
        <p14:creationId xmlns:p14="http://schemas.microsoft.com/office/powerpoint/2010/main" val="128679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P spid="8" grpId="0"/>
      <p:bldP spid="9" grpId="0" uiExpand="1" build="p"/>
      <p:bldP spid="10" grpId="0" uiExpand="1" animBg="1"/>
      <p:bldP spid="11" grpId="0" uiExpand="1" animBg="1"/>
      <p:bldP spid="1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538691"/>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latin typeface="Comic Sans MS" panose="030F0902030302020204" pitchFamily="66" charset="0"/>
                <a:ea typeface="Arial" panose="020B0604020202020204" pitchFamily="34" charset="0"/>
              </a:rPr>
              <a:t>11 </a:t>
            </a:r>
            <a:r>
              <a:rPr lang="en-AU" sz="2800" dirty="0">
                <a:latin typeface="Comic Sans MS" panose="030F0902030302020204" pitchFamily="66" charset="0"/>
                <a:ea typeface="Arial" panose="020B0604020202020204" pitchFamily="34" charset="0"/>
              </a:rPr>
              <a:t>You also must help us by prayer, so that many will give thanks on our behalf for the blessing granted us through the prayers of many.</a:t>
            </a:r>
            <a:r>
              <a:rPr lang="en-AU" sz="2800" dirty="0">
                <a:latin typeface="Comic Sans MS" panose="030F0902030302020204" pitchFamily="66" charset="0"/>
              </a:rPr>
              <a:t> </a:t>
            </a:r>
            <a:endParaRPr lang="en-GB" sz="2800" dirty="0">
              <a:effectLst/>
              <a:latin typeface="Comic Sans MS" panose="030F0902030302020204" pitchFamily="66"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208159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22566" y="331396"/>
            <a:ext cx="9098868" cy="769441"/>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God’s nature is to be merciful.  He expresses this by comforting the afflicted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Those who are comfortable don’t experience the merciful comfort of God</a:t>
            </a:r>
          </a:p>
        </p:txBody>
      </p:sp>
      <p:sp>
        <p:nvSpPr>
          <p:cNvPr id="3" name="TextBox 2">
            <a:extLst>
              <a:ext uri="{FF2B5EF4-FFF2-40B4-BE49-F238E27FC236}">
                <a16:creationId xmlns:a16="http://schemas.microsoft.com/office/drawing/2014/main" id="{27D4A206-70D0-E24F-BF2F-A06A80E093CF}"/>
              </a:ext>
            </a:extLst>
          </p:cNvPr>
          <p:cNvSpPr txBox="1"/>
          <p:nvPr/>
        </p:nvSpPr>
        <p:spPr>
          <a:xfrm>
            <a:off x="611560" y="-100652"/>
            <a:ext cx="7920880" cy="584775"/>
          </a:xfrm>
          <a:prstGeom prst="rect">
            <a:avLst/>
          </a:prstGeom>
          <a:noFill/>
        </p:spPr>
        <p:txBody>
          <a:bodyPr wrap="square" rtlCol="0">
            <a:spAutoFit/>
          </a:bodyPr>
          <a:lstStyle/>
          <a:p>
            <a:pPr algn="ctr"/>
            <a:r>
              <a:rPr lang="en-AU" sz="3200" dirty="0">
                <a:solidFill>
                  <a:srgbClr val="FFFF00"/>
                </a:solidFill>
              </a:rPr>
              <a:t>Be Comfort</a:t>
            </a:r>
            <a:r>
              <a:rPr lang="en-AU" sz="3200" u="sng" dirty="0">
                <a:solidFill>
                  <a:srgbClr val="FFFF00"/>
                </a:solidFill>
              </a:rPr>
              <a:t>ed</a:t>
            </a:r>
            <a:r>
              <a:rPr lang="en-AU" sz="3200" dirty="0">
                <a:solidFill>
                  <a:srgbClr val="FFFF00"/>
                </a:solidFill>
              </a:rPr>
              <a:t>    –    Not Comfort</a:t>
            </a:r>
            <a:r>
              <a:rPr lang="en-AU" sz="3200" u="sng" dirty="0">
                <a:solidFill>
                  <a:srgbClr val="FFFF00"/>
                </a:solidFill>
              </a:rPr>
              <a:t>able</a:t>
            </a:r>
          </a:p>
        </p:txBody>
      </p:sp>
      <p:sp>
        <p:nvSpPr>
          <p:cNvPr id="8" name="TextBox 7">
            <a:extLst>
              <a:ext uri="{FF2B5EF4-FFF2-40B4-BE49-F238E27FC236}">
                <a16:creationId xmlns:a16="http://schemas.microsoft.com/office/drawing/2014/main" id="{A2618ACF-7DC2-9245-B673-C8ED53D4A928}"/>
              </a:ext>
            </a:extLst>
          </p:cNvPr>
          <p:cNvSpPr txBox="1"/>
          <p:nvPr/>
        </p:nvSpPr>
        <p:spPr>
          <a:xfrm>
            <a:off x="0" y="985168"/>
            <a:ext cx="8424936" cy="461665"/>
          </a:xfrm>
          <a:prstGeom prst="rect">
            <a:avLst/>
          </a:prstGeom>
          <a:noFill/>
        </p:spPr>
        <p:txBody>
          <a:bodyPr wrap="square" rtlCol="0">
            <a:spAutoFit/>
          </a:bodyPr>
          <a:lstStyle/>
          <a:p>
            <a:r>
              <a:rPr lang="en-AU" sz="2400" dirty="0">
                <a:solidFill>
                  <a:srgbClr val="FFFF00"/>
                </a:solidFill>
              </a:rPr>
              <a:t>Suffering and Affliction are the way of Christ</a:t>
            </a:r>
          </a:p>
        </p:txBody>
      </p:sp>
      <p:sp>
        <p:nvSpPr>
          <p:cNvPr id="9" name="TextBox 8">
            <a:extLst>
              <a:ext uri="{FF2B5EF4-FFF2-40B4-BE49-F238E27FC236}">
                <a16:creationId xmlns:a16="http://schemas.microsoft.com/office/drawing/2014/main" id="{31602CBA-4C3E-BA4D-859F-EA08D754E188}"/>
              </a:ext>
            </a:extLst>
          </p:cNvPr>
          <p:cNvSpPr txBox="1"/>
          <p:nvPr/>
        </p:nvSpPr>
        <p:spPr>
          <a:xfrm>
            <a:off x="70652" y="1285540"/>
            <a:ext cx="9098868"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False apostles claimed Paul’s suffering is evidence of not a true Apostle.</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Many churches try to present an image of ‘comfortable Christianity’ – they hide suffering and imperfection because it doesn’t fit the “blessed” image.</a:t>
            </a:r>
          </a:p>
        </p:txBody>
      </p:sp>
      <p:sp>
        <p:nvSpPr>
          <p:cNvPr id="10" name="TextBox 9">
            <a:extLst>
              <a:ext uri="{FF2B5EF4-FFF2-40B4-BE49-F238E27FC236}">
                <a16:creationId xmlns:a16="http://schemas.microsoft.com/office/drawing/2014/main" id="{01114598-1AC7-0D4D-B65D-C3516EDAB7A2}"/>
              </a:ext>
            </a:extLst>
          </p:cNvPr>
          <p:cNvSpPr txBox="1"/>
          <p:nvPr/>
        </p:nvSpPr>
        <p:spPr>
          <a:xfrm>
            <a:off x="409324" y="2347620"/>
            <a:ext cx="8706980" cy="1107996"/>
          </a:xfrm>
          <a:prstGeom prst="rect">
            <a:avLst/>
          </a:prstGeom>
          <a:noFill/>
          <a:ln>
            <a:solidFill>
              <a:srgbClr val="FFFF00"/>
            </a:solid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Because Christ suffered, He can comfort those who suffer for Him</a:t>
            </a:r>
          </a:p>
          <a:p>
            <a:r>
              <a:rPr lang="en-AU" sz="2200" dirty="0">
                <a:solidFill>
                  <a:srgbClr val="FFFF00"/>
                </a:solidFill>
                <a:latin typeface="Times New Roman" panose="02020603050405020304" pitchFamily="18" charset="0"/>
                <a:cs typeface="Times New Roman" panose="02020603050405020304" pitchFamily="18" charset="0"/>
              </a:rPr>
              <a:t>The Apostles received comfort from God through Christ</a:t>
            </a:r>
          </a:p>
          <a:p>
            <a:r>
              <a:rPr lang="en-AU" sz="2200" dirty="0">
                <a:solidFill>
                  <a:srgbClr val="FFFF00"/>
                </a:solidFill>
                <a:latin typeface="Times New Roman" panose="02020603050405020304" pitchFamily="18" charset="0"/>
                <a:cs typeface="Times New Roman" panose="02020603050405020304" pitchFamily="18" charset="0"/>
              </a:rPr>
              <a:t>Because Apostles suffered, they can give comfort to others in their suffering</a:t>
            </a:r>
          </a:p>
        </p:txBody>
      </p:sp>
      <p:sp>
        <p:nvSpPr>
          <p:cNvPr id="11" name="TextBox 10">
            <a:extLst>
              <a:ext uri="{FF2B5EF4-FFF2-40B4-BE49-F238E27FC236}">
                <a16:creationId xmlns:a16="http://schemas.microsoft.com/office/drawing/2014/main" id="{F7A3CF85-117B-7B4C-8C78-86023A77931B}"/>
              </a:ext>
            </a:extLst>
          </p:cNvPr>
          <p:cNvSpPr txBox="1"/>
          <p:nvPr/>
        </p:nvSpPr>
        <p:spPr>
          <a:xfrm>
            <a:off x="218510" y="3499748"/>
            <a:ext cx="8706980" cy="1107996"/>
          </a:xfrm>
          <a:prstGeom prst="rect">
            <a:avLst/>
          </a:prstGeom>
          <a:noFill/>
          <a:ln>
            <a:solidFill>
              <a:srgbClr val="FFFF00"/>
            </a:solidFill>
          </a:ln>
        </p:spPr>
        <p:txBody>
          <a:bodyPr wrap="square" rtlCol="0">
            <a:spAutoFit/>
          </a:bodyPr>
          <a:lstStyle/>
          <a:p>
            <a:r>
              <a:rPr lang="en-AU" sz="2200" dirty="0">
                <a:solidFill>
                  <a:srgbClr val="FFFF00"/>
                </a:solidFill>
                <a:latin typeface="Times New Roman" panose="02020603050405020304" pitchFamily="18" charset="0"/>
                <a:cs typeface="Times New Roman" panose="02020603050405020304" pitchFamily="18" charset="0"/>
              </a:rPr>
              <a:t>The Sufferings of Christ &amp; His disciples:</a:t>
            </a:r>
          </a:p>
          <a:p>
            <a:r>
              <a:rPr lang="en-AU" sz="2200" dirty="0">
                <a:solidFill>
                  <a:schemeClr val="bg1"/>
                </a:solidFill>
                <a:latin typeface="Times New Roman" panose="02020603050405020304" pitchFamily="18" charset="0"/>
                <a:cs typeface="Times New Roman" panose="02020603050405020304" pitchFamily="18" charset="0"/>
              </a:rPr>
              <a:t>Hated;  Thought to be crazy (</a:t>
            </a:r>
            <a:r>
              <a:rPr lang="en-AU" sz="2200" dirty="0" err="1">
                <a:solidFill>
                  <a:schemeClr val="bg1"/>
                </a:solidFill>
                <a:latin typeface="Times New Roman" panose="02020603050405020304" pitchFamily="18" charset="0"/>
                <a:cs typeface="Times New Roman" panose="02020603050405020304" pitchFamily="18" charset="0"/>
              </a:rPr>
              <a:t>nutter</a:t>
            </a:r>
            <a:r>
              <a:rPr lang="en-AU" sz="2200" dirty="0">
                <a:solidFill>
                  <a:schemeClr val="bg1"/>
                </a:solidFill>
                <a:latin typeface="Times New Roman" panose="02020603050405020304" pitchFamily="18" charset="0"/>
                <a:cs typeface="Times New Roman" panose="02020603050405020304" pitchFamily="18" charset="0"/>
              </a:rPr>
              <a:t>);  Targeted to be ‘caught out’;  Poverty;</a:t>
            </a:r>
          </a:p>
          <a:p>
            <a:r>
              <a:rPr lang="en-AU" sz="2200" dirty="0">
                <a:solidFill>
                  <a:schemeClr val="bg1"/>
                </a:solidFill>
                <a:latin typeface="Times New Roman" panose="02020603050405020304" pitchFamily="18" charset="0"/>
                <a:cs typeface="Times New Roman" panose="02020603050405020304" pitchFamily="18" charset="0"/>
              </a:rPr>
              <a:t>Mocked;  Imprisonment;  False testimony;  Torture;  Death </a:t>
            </a:r>
          </a:p>
        </p:txBody>
      </p:sp>
      <p:sp>
        <p:nvSpPr>
          <p:cNvPr id="12" name="TextBox 11">
            <a:extLst>
              <a:ext uri="{FF2B5EF4-FFF2-40B4-BE49-F238E27FC236}">
                <a16:creationId xmlns:a16="http://schemas.microsoft.com/office/drawing/2014/main" id="{F53E71CC-D62D-A74D-9158-F59F6216E170}"/>
              </a:ext>
            </a:extLst>
          </p:cNvPr>
          <p:cNvSpPr txBox="1"/>
          <p:nvPr/>
        </p:nvSpPr>
        <p:spPr>
          <a:xfrm>
            <a:off x="9954" y="4569167"/>
            <a:ext cx="9134046" cy="110799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Purpose of suffering – so we depend on God  –  even to raise the dead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Pray for the persecuted church – that the Gospel preached &amp; many saved</a:t>
            </a:r>
          </a:p>
          <a:p>
            <a:pPr marL="342900" indent="-342900">
              <a:buFont typeface="Arial" panose="020B0604020202020204" pitchFamily="34" charset="0"/>
              <a:buChar char="•"/>
            </a:pPr>
            <a:r>
              <a:rPr lang="en-AU" sz="2200" dirty="0">
                <a:solidFill>
                  <a:schemeClr val="bg1"/>
                </a:solidFill>
                <a:latin typeface="Times New Roman" panose="02020603050405020304" pitchFamily="18" charset="0"/>
                <a:cs typeface="Times New Roman" panose="02020603050405020304" pitchFamily="18" charset="0"/>
              </a:rPr>
              <a:t>Pray for each other – not for comfort, but to receive comfort of God</a:t>
            </a:r>
          </a:p>
        </p:txBody>
      </p:sp>
    </p:spTree>
    <p:extLst>
      <p:ext uri="{BB962C8B-B14F-4D97-AF65-F5344CB8AC3E}">
        <p14:creationId xmlns:p14="http://schemas.microsoft.com/office/powerpoint/2010/main" val="284693165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95518</TotalTime>
  <Words>920</Words>
  <Application>Microsoft Macintosh PowerPoint</Application>
  <PresentationFormat>On-screen Show (16:10)</PresentationFormat>
  <Paragraphs>72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1612</cp:revision>
  <cp:lastPrinted>2019-11-09T07:39:11Z</cp:lastPrinted>
  <dcterms:created xsi:type="dcterms:W3CDTF">2016-11-04T06:28:01Z</dcterms:created>
  <dcterms:modified xsi:type="dcterms:W3CDTF">2019-11-09T07:40:00Z</dcterms:modified>
</cp:coreProperties>
</file>